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5" r:id="rId1"/>
  </p:sldMasterIdLst>
  <p:notesMasterIdLst>
    <p:notesMasterId r:id="rId69"/>
  </p:notesMasterIdLst>
  <p:sldIdLst>
    <p:sldId id="322" r:id="rId2"/>
    <p:sldId id="324" r:id="rId3"/>
    <p:sldId id="325" r:id="rId4"/>
    <p:sldId id="320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257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6" r:id="rId35"/>
    <p:sldId id="277" r:id="rId36"/>
    <p:sldId id="275" r:id="rId37"/>
    <p:sldId id="279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95" r:id="rId46"/>
    <p:sldId id="278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308" r:id="rId55"/>
    <p:sldId id="309" r:id="rId56"/>
    <p:sldId id="310" r:id="rId57"/>
    <p:sldId id="319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23" r:id="rId67"/>
    <p:sldId id="321" r:id="rId6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5DD682-A97B-44C3-8E54-8630A22DC333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A1E2E1D5-2C95-43C6-9CDA-4BD3F05FFF3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60E13DC-C930-45C8-82BC-A4E5A3D6BBB8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CF4DAD-97B2-4D4F-A9D3-9E7EC24FC8E5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AD5C17-A426-46C5-B421-EB3F9E520477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7352B0-DBA8-4A4E-8C6C-00D1A53E91DE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8AA155B-A339-4CF1-90E7-64C1E902EE82}" type="slidenum">
              <a:rPr lang="ru-RU" altLang="ru-RU"/>
              <a:pPr/>
              <a:t>28</a:t>
            </a:fld>
            <a:endParaRPr lang="ru-RU" alt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4589A8-5EE6-4349-8112-81F5AE14029D}" type="slidenum">
              <a:rPr lang="ru-RU" altLang="ru-RU"/>
              <a:pPr/>
              <a:t>29</a:t>
            </a:fld>
            <a:endParaRPr lang="ru-RU" altLang="ru-RU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86806C-0A06-4BA6-BC71-15B9D6C15EB3}" type="slidenum">
              <a:rPr lang="ru-RU" altLang="ru-RU"/>
              <a:pPr/>
              <a:t>30</a:t>
            </a:fld>
            <a:endParaRPr lang="ru-RU" altLang="ru-RU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C34853-BE57-4C72-8CE9-62F99CC5BFE1}" type="slidenum">
              <a:rPr lang="ru-RU" altLang="ru-RU"/>
              <a:pPr/>
              <a:t>31</a:t>
            </a:fld>
            <a:endParaRPr lang="ru-RU" altLang="ru-RU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1C35CA7-26D6-4135-B26B-F9A89F587539}" type="slidenum">
              <a:rPr lang="ru-RU" altLang="ru-RU"/>
              <a:pPr/>
              <a:t>32</a:t>
            </a:fld>
            <a:endParaRPr lang="ru-RU" altLang="ru-RU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0CDB68-C163-4E17-A809-20AFB64DD8F7}" type="slidenum">
              <a:rPr lang="ru-RU" altLang="ru-RU"/>
              <a:pPr/>
              <a:t>33</a:t>
            </a:fld>
            <a:endParaRPr lang="ru-RU" altLang="ru-RU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E6FE35A-44D7-42F0-8A94-9ACB192FA52D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90E383D-4412-47E5-8D25-22FD7D59C6A9}" type="slidenum">
              <a:rPr lang="ru-RU" altLang="ru-RU"/>
              <a:pPr/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E42D71-41EB-4352-87BB-99BED42C08A1}" type="slidenum">
              <a:rPr lang="ru-RU" altLang="ru-RU"/>
              <a:pPr/>
              <a:t>35</a:t>
            </a:fld>
            <a:endParaRPr lang="ru-RU" altLang="ru-RU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1A2159-E9BB-424A-84BC-DC681661EFB3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5388E0-D8EA-4F7E-9C4B-3FB0949B1607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72A5957-311F-4F0A-B1FC-A87D5DA018FB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1B0937-922D-4806-B1FC-F966E2F6233E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47C66C-7359-4B4B-9C75-E154C26BB209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3F22D5F-77EA-4E42-A0F1-867ED6100B89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A52F09-64E5-4488-85BA-0ADFA310716E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D1C71-EB5D-43DA-988D-78D4DDEF074A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A2AF5-5623-426D-A9B8-F00479FD5B2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5D5CC-5A57-4FC1-85B4-3477AF46239A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5A83A-FA41-42B9-A7F8-015CEFBE58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2BBB6-3DCB-443D-8171-A51A584EDF04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AE70D6-114E-4E07-BE1D-518FC0A20DD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0B565-FD9B-410F-9893-7EEA24F0A9D8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3C1AE-12DF-4F1E-BB88-80C0F61A0DC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EE897-D742-4498-8A8D-157212BDAD44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F205E-B479-4739-920C-A2D358DB753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0AB9-047E-4EC4-AC28-5B5FECB40D84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C6B98-E491-447D-B73E-927725E139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3BA0D-2112-4251-AB53-E02F1F507CC1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6D0DF-9508-411D-896E-9AEB8B2D1C0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0476F-46A6-45A0-AA54-9DA270B073C8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0D70B-F143-4225-93A7-D2DC3F5411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039AD-29B6-4C2C-9D13-33F3CFA5C828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22825-796A-4C21-92A5-C01031E9E77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16A75-0AF5-473C-8BB4-0E61FCD75A5A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77B99-D070-4DEC-BBD4-95FA4469E15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4B4DA-59BC-4886-AA24-DC5CDDBFA54E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3864F-078F-412B-A154-04B09376905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93C2A-1E8C-4519-B5D0-6396F6B619C4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7FC3C-866B-4588-80CE-0AC47847A78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B4C6A0-CF5C-4F2F-8E72-FCE7397C6348}" type="datetime1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fld id="{8939D508-FDD9-4C11-A177-9D7EC971C10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30&amp;ed=1&amp;text=%D0%B2%D0%B5%D1%80%D0%B1%D0%BB%D1%8E%D0%B4&amp;spsite=papa-vlad.narod.ru&amp;img_url=www.livt.net/Clt/Ani/Cho/Mam/Tyl/tyl005.jpg&amp;rpt=simag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0&amp;ed=1&amp;text=%D1%81%D0%BE%D0%BC&amp;spsite=home.eltel.net&amp;img_url=www.uainfo.com/photos/big/80009_1.jpg&amp;rpt=simag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0&amp;ed=1&amp;text=%D0%B1%D0%B0%D1%80%D1%81%D1%83%D0%BA&amp;spsite=www.diary.ru&amp;img_url=barsuchello.narod.ru/348.jpg&amp;rpt=simag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img-2008-06.photosight.ru/01/2699795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2&amp;ed=1&amp;text=%D0%BB%D0%BE%D0%BC%D0%BE%D0%BD%D0%BE%D1%81%D0%BE%D0%B2&amp;spsite=www.taday.ru&amp;img_url=www.taday.ru/data/917/657/1234/1.jpg&amp;rpt=simag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4940300"/>
          </a:xfrm>
        </p:spPr>
        <p:txBody>
          <a:bodyPr/>
          <a:lstStyle/>
          <a:p>
            <a:r>
              <a:rPr lang="ru-RU" altLang="ru-RU" smtClean="0">
                <a:solidFill>
                  <a:schemeClr val="bg1"/>
                </a:solidFill>
              </a:rPr>
              <a:t>МАТЕМАТИЧЕСКИЙ </a:t>
            </a:r>
            <a:br>
              <a:rPr lang="ru-RU" altLang="ru-RU" smtClean="0">
                <a:solidFill>
                  <a:schemeClr val="bg1"/>
                </a:solidFill>
              </a:rPr>
            </a:br>
            <a:r>
              <a:rPr lang="ru-RU" altLang="ru-RU" smtClean="0">
                <a:solidFill>
                  <a:schemeClr val="bg1"/>
                </a:solidFill>
              </a:rPr>
              <a:t>КВН</a:t>
            </a:r>
            <a:r>
              <a:rPr lang="en-US" altLang="ru-RU" smtClean="0">
                <a:solidFill>
                  <a:schemeClr val="bg1"/>
                </a:solidFill>
              </a:rPr>
              <a:t/>
            </a:r>
            <a:br>
              <a:rPr lang="en-US" altLang="ru-RU" smtClean="0">
                <a:solidFill>
                  <a:schemeClr val="bg1"/>
                </a:solidFill>
              </a:rPr>
            </a:br>
            <a:endParaRPr lang="ru-RU" alt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143125" y="4786313"/>
            <a:ext cx="6872288" cy="1500187"/>
          </a:xfrm>
        </p:spPr>
        <p:txBody>
          <a:bodyPr/>
          <a:lstStyle/>
          <a:p>
            <a:pPr algn="r" eaLnBrk="1" hangingPunct="1">
              <a:buFont typeface="Arial" charset="0"/>
              <a:buNone/>
            </a:pPr>
            <a:r>
              <a:rPr lang="ru-RU" altLang="ru-RU" sz="1600" smtClean="0">
                <a:solidFill>
                  <a:schemeClr val="bg1"/>
                </a:solidFill>
              </a:rPr>
              <a:t>Подготовила: </a:t>
            </a:r>
          </a:p>
          <a:p>
            <a:pPr eaLnBrk="1" hangingPunct="1">
              <a:buFont typeface="Arial" charset="0"/>
              <a:buNone/>
            </a:pPr>
            <a:endParaRPr lang="ru-RU" altLang="ru-RU" sz="24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z="8000" smtClean="0">
                <a:solidFill>
                  <a:schemeClr val="bg1"/>
                </a:solidFill>
              </a:rPr>
              <a:t>Сколько было непослушных?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1331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C65501-967F-4623-AF15-476655007CA7}" type="slidenum">
              <a:rPr lang="ru-RU" altLang="ru-RU"/>
              <a:pPr/>
              <a:t>10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285750" y="142875"/>
            <a:ext cx="8229600" cy="57689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4.Марьюшка, Марусенька, Машенька и Манечка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Захотели сладкого сахарного пряничка.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Бабушка по улице старенькая шла,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Девочкам по денежке бабушка дала: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Марьюшке — копеечку,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Марусеньке — копеечку,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Машеньке — копеечку —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Вот какая добрая бабушка была!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Марьюшка, Марусенька, Манечка и Машенька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Побежали в лавочку пряник покупать,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800" smtClean="0">
                <a:solidFill>
                  <a:schemeClr val="bg1"/>
                </a:solidFill>
              </a:rPr>
              <a:t>А Кондрат задумался, глядя из угла:</a:t>
            </a:r>
          </a:p>
        </p:txBody>
      </p:sp>
      <p:sp>
        <p:nvSpPr>
          <p:cNvPr id="14339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FF67B9-A7B4-417A-A649-A5C6F92ADB4E}" type="slidenum">
              <a:rPr lang="ru-RU" altLang="ru-RU"/>
              <a:pPr/>
              <a:t>11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z="6600" smtClean="0">
                <a:solidFill>
                  <a:schemeClr val="bg1"/>
                </a:solidFill>
              </a:rPr>
              <a:t>Много  ли  копеечек 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6600" smtClean="0">
                <a:solidFill>
                  <a:schemeClr val="bg1"/>
                </a:solidFill>
              </a:rPr>
              <a:t>    бабушка дала?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1536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BA629B0-38AC-400D-B481-808E94D18451}" type="slidenum">
              <a:rPr lang="ru-RU" altLang="ru-RU"/>
              <a:pPr/>
              <a:t>12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500063" y="1000125"/>
            <a:ext cx="8229600" cy="4525963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altLang="ru-RU" smtClean="0"/>
              <a:t>5.Семь воробьишек спустились на грядки, Скачут и что-то клюют без оглядки. Котик-хитрюга внезапно подкрался, Мигом схватил одного и умчался. Вот как опасно клевать без оглядки! </a:t>
            </a:r>
          </a:p>
          <a:p>
            <a:pPr eaLnBrk="1" hangingPunct="1"/>
            <a:endParaRPr lang="ru-RU" altLang="ru-RU" smtClean="0"/>
          </a:p>
          <a:p>
            <a:pPr eaLnBrk="1" hangingPunct="1">
              <a:buFont typeface="Arial" charset="0"/>
              <a:buNone/>
            </a:pPr>
            <a:r>
              <a:rPr lang="ru-RU" altLang="ru-RU" sz="6000" smtClean="0">
                <a:solidFill>
                  <a:schemeClr val="bg1"/>
                </a:solidFill>
              </a:rPr>
              <a:t>Вопрос ?</a:t>
            </a:r>
          </a:p>
        </p:txBody>
      </p:sp>
      <p:sp>
        <p:nvSpPr>
          <p:cNvPr id="1638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A6D218-EDA5-48CC-957A-748802D359BD}" type="slidenum">
              <a:rPr lang="ru-RU" altLang="ru-RU"/>
              <a:pPr/>
              <a:t>13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004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z="6600" smtClean="0"/>
              <a:t>Сколько теперь их         осталось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6600" smtClean="0"/>
              <a:t> на грядке?</a:t>
            </a:r>
          </a:p>
        </p:txBody>
      </p:sp>
      <p:sp>
        <p:nvSpPr>
          <p:cNvPr id="1741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6AEE2DB-7CA2-452D-8CB8-071903971973}" type="slidenum">
              <a:rPr lang="ru-RU" altLang="ru-RU"/>
              <a:pPr/>
              <a:t>14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28625" y="642938"/>
            <a:ext cx="8229600" cy="4525962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altLang="ru-RU" sz="4800" smtClean="0">
                <a:solidFill>
                  <a:schemeClr val="bg1"/>
                </a:solidFill>
              </a:rPr>
              <a:t>8.Мы — большущая семья, Самый младший — это я. Сразу нас не перечесть:</a:t>
            </a:r>
          </a:p>
          <a:p>
            <a:pPr algn="just" eaLnBrk="1" hangingPunct="1">
              <a:buFont typeface="Arial" charset="0"/>
              <a:buNone/>
            </a:pPr>
            <a:endParaRPr lang="ru-RU" altLang="ru-RU" sz="4800" smtClean="0">
              <a:solidFill>
                <a:schemeClr val="bg1"/>
              </a:solidFill>
            </a:endParaRPr>
          </a:p>
          <a:p>
            <a:pPr algn="just" eaLnBrk="1" hangingPunct="1">
              <a:buFont typeface="Arial" charset="0"/>
              <a:buNone/>
            </a:pPr>
            <a:r>
              <a:rPr lang="ru-RU" altLang="ru-RU" sz="4800" smtClean="0">
                <a:solidFill>
                  <a:schemeClr val="bg1"/>
                </a:solidFill>
              </a:rPr>
              <a:t> Маня есть и Ваня есть, Юра, Шура, Клаша, Саша И Наташа тоже наша.           </a:t>
            </a:r>
            <a:r>
              <a:rPr lang="ru-RU" altLang="ru-RU" sz="6000" smtClean="0">
                <a:solidFill>
                  <a:schemeClr val="bg1"/>
                </a:solidFill>
              </a:rPr>
              <a:t>Вопрос ?</a:t>
            </a:r>
          </a:p>
        </p:txBody>
      </p:sp>
      <p:sp>
        <p:nvSpPr>
          <p:cNvPr id="1843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CDEFFE-8626-49CB-BBF1-FD129A77FF9D}" type="slidenum">
              <a:rPr lang="ru-RU" altLang="ru-RU"/>
              <a:pPr/>
              <a:t>15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mtClean="0"/>
              <a:t> </a:t>
            </a:r>
            <a:r>
              <a:rPr lang="ru-RU" altLang="ru-RU" sz="6000" smtClean="0">
                <a:solidFill>
                  <a:schemeClr val="bg1"/>
                </a:solidFill>
              </a:rPr>
              <a:t>Посчитайте поскорей  сколько нас в семье детей ?</a:t>
            </a:r>
          </a:p>
        </p:txBody>
      </p:sp>
      <p:sp>
        <p:nvSpPr>
          <p:cNvPr id="2048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A11030A-DA01-4E54-9338-470CC6E8592E}" type="slidenum">
              <a:rPr lang="ru-RU" altLang="ru-RU"/>
              <a:pPr/>
              <a:t>16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6600" smtClean="0">
                <a:solidFill>
                  <a:schemeClr val="bg1"/>
                </a:solidFill>
              </a:rPr>
              <a:t/>
            </a:r>
            <a:br>
              <a:rPr lang="ru-RU" altLang="ru-RU" sz="6600" smtClean="0">
                <a:solidFill>
                  <a:schemeClr val="bg1"/>
                </a:solidFill>
              </a:rPr>
            </a:br>
            <a:r>
              <a:rPr lang="ru-RU" altLang="ru-RU" sz="6600" smtClean="0">
                <a:solidFill>
                  <a:schemeClr val="bg1"/>
                </a:solidFill>
              </a:rPr>
              <a:t/>
            </a:r>
            <a:br>
              <a:rPr lang="ru-RU" altLang="ru-RU" sz="6600" smtClean="0">
                <a:solidFill>
                  <a:schemeClr val="bg1"/>
                </a:solidFill>
              </a:rPr>
            </a:br>
            <a:r>
              <a:rPr lang="ru-RU" altLang="ru-RU" sz="6600" smtClean="0">
                <a:solidFill>
                  <a:schemeClr val="bg1"/>
                </a:solidFill>
              </a:rPr>
              <a:t/>
            </a:r>
            <a:br>
              <a:rPr lang="ru-RU" altLang="ru-RU" sz="6600" smtClean="0">
                <a:solidFill>
                  <a:schemeClr val="bg1"/>
                </a:solidFill>
              </a:rPr>
            </a:br>
            <a:r>
              <a:rPr lang="ru-RU" altLang="ru-RU" sz="6600" smtClean="0">
                <a:solidFill>
                  <a:schemeClr val="bg1"/>
                </a:solidFill>
              </a:rPr>
              <a:t>Интеллектуальный марафон</a:t>
            </a:r>
          </a:p>
        </p:txBody>
      </p:sp>
      <p:sp>
        <p:nvSpPr>
          <p:cNvPr id="2150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55A7AF-C86E-4C46-85F6-D7A8E4273983}" type="slidenum">
              <a:rPr lang="ru-RU" altLang="ru-RU"/>
              <a:pPr/>
              <a:t>17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609600"/>
            <a:ext cx="7989887" cy="137953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4000" i="1" dirty="0" smtClean="0"/>
              <a:t>1. Какое животное может обходиться без пищи несколько дней?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339975" y="2276475"/>
            <a:ext cx="4392613" cy="22320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	</a:t>
            </a:r>
            <a:r>
              <a:rPr lang="ru-RU" altLang="ru-RU" sz="3600" smtClean="0"/>
              <a:t>13 жираф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9  верблюд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12  носорог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50825" y="5013325"/>
            <a:ext cx="8424863" cy="108267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6600" smtClean="0"/>
              <a:t>45 + 6 х 9 – 90 = </a:t>
            </a:r>
            <a:r>
              <a:rPr lang="ru-RU" sz="66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2751138" y="5897563"/>
            <a:ext cx="525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22534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88F7FEF-CECD-4F40-95B1-937EF41B881B}" type="slidenum">
              <a:rPr lang="ru-RU" altLang="ru-RU"/>
              <a:pPr/>
              <a:t>18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 build="p"/>
      <p:bldP spid="615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09600"/>
            <a:ext cx="7989887" cy="137953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4000" i="1" smtClean="0"/>
              <a:t>1. Какое животное может обходиться без пищи несколько дней?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55650" y="2276475"/>
            <a:ext cx="5976938" cy="22320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	</a:t>
            </a:r>
            <a:r>
              <a:rPr lang="ru-RU" altLang="ru-RU" sz="3600" smtClean="0"/>
              <a:t>13 жираф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9  верблюд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12  носорог</a:t>
            </a:r>
          </a:p>
        </p:txBody>
      </p:sp>
      <p:sp>
        <p:nvSpPr>
          <p:cNvPr id="4101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250825" y="5013325"/>
            <a:ext cx="8424863" cy="108267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6600" dirty="0" smtClean="0"/>
              <a:t>45 + 6 х 9 – 90 = </a:t>
            </a:r>
            <a:r>
              <a:rPr lang="ru-RU" sz="6600" dirty="0">
                <a:solidFill>
                  <a:srgbClr val="FF0000"/>
                </a:solidFill>
              </a:rPr>
              <a:t>?</a:t>
            </a:r>
            <a:endParaRPr lang="ru-RU" sz="6600" dirty="0" smtClean="0">
              <a:solidFill>
                <a:srgbClr val="FF0000"/>
              </a:solidFill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751138" y="5897563"/>
            <a:ext cx="525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pic>
        <p:nvPicPr>
          <p:cNvPr id="24582" name="Picture 7" descr="i?id=19003017&amp;tov=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2133600"/>
            <a:ext cx="2303463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F83DEB3-A607-4AE8-AE90-7CA2320F3F26}" type="slidenum">
              <a:rPr lang="ru-RU" altLang="ru-RU"/>
              <a:pPr/>
              <a:t>19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428625" y="1143000"/>
            <a:ext cx="8229600" cy="4525963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altLang="ru-RU" i="1" smtClean="0"/>
              <a:t> За каждый правильный ответ вы набираете 1 балл.</a:t>
            </a:r>
            <a:endParaRPr lang="ru-RU" altLang="ru-RU" smtClean="0"/>
          </a:p>
          <a:p>
            <a:pPr algn="just">
              <a:buFont typeface="Arial" charset="0"/>
              <a:buNone/>
            </a:pPr>
            <a:r>
              <a:rPr lang="ru-RU" altLang="ru-RU" i="1" smtClean="0"/>
              <a:t>Выигрывает тот, кто наберет наибольшее количество баллов.</a:t>
            </a:r>
            <a:endParaRPr lang="ru-RU" altLang="ru-RU" smtClean="0"/>
          </a:p>
          <a:p>
            <a:endParaRPr lang="ru-RU" altLang="ru-RU" smtClean="0"/>
          </a:p>
        </p:txBody>
      </p:sp>
      <p:sp>
        <p:nvSpPr>
          <p:cNvPr id="40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883FA1-A8C8-4272-93D7-31A02C1B9AC1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i="1" smtClean="0"/>
              <a:t>2. Какое морское животное дышит воздухом, а детёнышей вскармливает молоком?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idx="1"/>
          </p:nvPr>
        </p:nvSpPr>
        <p:spPr>
          <a:xfrm>
            <a:off x="323850" y="2276475"/>
            <a:ext cx="8134350" cy="432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smtClean="0"/>
              <a:t>	81 дельфин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86 акула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74 кит</a:t>
            </a:r>
          </a:p>
          <a:p>
            <a:pPr eaLnBrk="1" hangingPunct="1"/>
            <a:endParaRPr lang="ru-RU" altLang="ru-RU" sz="3600" smtClean="0"/>
          </a:p>
          <a:p>
            <a:pPr algn="ctr" eaLnBrk="1" hangingPunct="1">
              <a:buFontTx/>
              <a:buNone/>
            </a:pPr>
            <a:r>
              <a:rPr lang="ru-RU" altLang="ru-RU" smtClean="0"/>
              <a:t>	</a:t>
            </a:r>
            <a:r>
              <a:rPr lang="ru-RU" altLang="ru-RU" sz="6600" smtClean="0"/>
              <a:t>27 : 3 + 8 х 9 = </a:t>
            </a:r>
            <a:r>
              <a:rPr lang="ru-RU" altLang="ru-RU" sz="66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6628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DE0E251-D0CF-442E-8B8B-7FD1F401077E}" type="slidenum">
              <a:rPr lang="ru-RU" altLang="ru-RU"/>
              <a:pPr/>
              <a:t>20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i="1" smtClean="0"/>
              <a:t>2. Какое морское животное дышит воздухом, а детёнышей вскармливает молоком?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558088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smtClean="0">
                <a:solidFill>
                  <a:srgbClr val="FF0000"/>
                </a:solidFill>
              </a:rPr>
              <a:t>	</a:t>
            </a:r>
            <a:r>
              <a:rPr lang="ru-RU" altLang="ru-RU" smtClean="0"/>
              <a:t>81 дельфин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	86 акула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	74 кит</a:t>
            </a:r>
          </a:p>
          <a:p>
            <a:pPr eaLnBrk="1" hangingPunct="1"/>
            <a:endParaRPr lang="ru-RU" altLang="ru-RU" smtClean="0"/>
          </a:p>
          <a:p>
            <a:pPr algn="ctr" eaLnBrk="1" hangingPunct="1">
              <a:buFontTx/>
              <a:buNone/>
            </a:pPr>
            <a:r>
              <a:rPr lang="ru-RU" altLang="ru-RU" sz="2800" smtClean="0"/>
              <a:t>	</a:t>
            </a:r>
            <a:r>
              <a:rPr lang="ru-RU" altLang="ru-RU" sz="6000" smtClean="0"/>
              <a:t>27 : 3 + 8 х 9 = </a:t>
            </a:r>
            <a:r>
              <a:rPr lang="ru-RU" altLang="ru-RU" sz="6000" smtClean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28676" name="Picture 4" descr="дельфины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2205038"/>
            <a:ext cx="2678112" cy="2303462"/>
          </a:xfrm>
        </p:spPr>
      </p:pic>
      <p:sp>
        <p:nvSpPr>
          <p:cNvPr id="28677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3C9DB7-9040-49C3-BB55-B38C0115A710}" type="slidenum">
              <a:rPr lang="ru-RU" altLang="ru-RU"/>
              <a:pPr/>
              <a:t>21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i="1" smtClean="0"/>
              <a:t>3. Какая рыба без чешуи?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	</a:t>
            </a:r>
            <a:r>
              <a:rPr lang="ru-RU" altLang="ru-RU" sz="3600" smtClean="0"/>
              <a:t>67 щука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87 сом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84 окунь</a:t>
            </a:r>
          </a:p>
          <a:p>
            <a:pPr eaLnBrk="1" hangingPunct="1"/>
            <a:endParaRPr lang="ru-RU" altLang="ru-RU" sz="3600" smtClean="0"/>
          </a:p>
          <a:p>
            <a:pPr eaLnBrk="1" hangingPunct="1">
              <a:buFontTx/>
              <a:buNone/>
            </a:pPr>
            <a:r>
              <a:rPr lang="ru-RU" altLang="ru-RU" sz="6600" smtClean="0"/>
              <a:t>	90 – ( 15 + 9 ) : 8 = </a:t>
            </a:r>
            <a:r>
              <a:rPr lang="ru-RU" altLang="ru-RU" sz="66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072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F86940-54D7-4D7E-9F97-A1DD917D9F78}" type="slidenum">
              <a:rPr lang="ru-RU" altLang="ru-RU"/>
              <a:pPr/>
              <a:t>22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i="1" smtClean="0"/>
              <a:t>3. Какая рыба без чешуи?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/>
              <a:t>	</a:t>
            </a:r>
            <a:r>
              <a:rPr lang="ru-RU" altLang="ru-RU" sz="3600" smtClean="0"/>
              <a:t>67 щука</a:t>
            </a:r>
          </a:p>
          <a:p>
            <a:pPr eaLnBrk="1" hangingPunct="1">
              <a:buFontTx/>
              <a:buNone/>
            </a:pPr>
            <a:r>
              <a:rPr lang="ru-RU" altLang="ru-RU" sz="3600" smtClean="0">
                <a:solidFill>
                  <a:srgbClr val="FF0000"/>
                </a:solidFill>
              </a:rPr>
              <a:t>	</a:t>
            </a:r>
            <a:r>
              <a:rPr lang="ru-RU" altLang="ru-RU" sz="3600" smtClean="0"/>
              <a:t>87 сом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84 окунь</a:t>
            </a:r>
          </a:p>
          <a:p>
            <a:pPr eaLnBrk="1" hangingPunct="1"/>
            <a:endParaRPr lang="ru-RU" altLang="ru-RU" sz="3600" smtClean="0"/>
          </a:p>
          <a:p>
            <a:pPr eaLnBrk="1" hangingPunct="1">
              <a:buFontTx/>
              <a:buNone/>
            </a:pPr>
            <a:r>
              <a:rPr lang="ru-RU" altLang="ru-RU" sz="2800" smtClean="0"/>
              <a:t>	</a:t>
            </a:r>
            <a:r>
              <a:rPr lang="ru-RU" altLang="ru-RU" sz="6000" smtClean="0"/>
              <a:t>90 – ( 15 + 9 ) : 8 = </a:t>
            </a:r>
            <a:r>
              <a:rPr lang="ru-RU" altLang="ru-RU" sz="6000" smtClean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32772" name="Picture 4" descr="i?id=78748740&amp;tov=6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2133600"/>
            <a:ext cx="29845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4AD810-BB61-490C-8BAD-5D0ECE285C6B}" type="slidenum">
              <a:rPr lang="ru-RU" altLang="ru-RU"/>
              <a:pPr/>
              <a:t>23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i="1" dirty="0" smtClean="0"/>
              <a:t>4.Какой зверь самый чистоплотный?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81200"/>
            <a:ext cx="8207375" cy="487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	</a:t>
            </a:r>
            <a:r>
              <a:rPr lang="ru-RU" altLang="ru-RU" sz="3600" smtClean="0"/>
              <a:t>62 ёж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58 заяц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	60 барсук</a:t>
            </a:r>
          </a:p>
          <a:p>
            <a:pPr eaLnBrk="1" hangingPunct="1"/>
            <a:endParaRPr lang="ru-RU" altLang="ru-RU" sz="3600" smtClean="0"/>
          </a:p>
          <a:p>
            <a:pPr algn="ctr" eaLnBrk="1" hangingPunct="1">
              <a:buFontTx/>
              <a:buNone/>
            </a:pPr>
            <a:r>
              <a:rPr lang="ru-RU" altLang="ru-RU" sz="6600" smtClean="0"/>
              <a:t>64 – ( 28 + 4 ) : 8 = </a:t>
            </a:r>
            <a:r>
              <a:rPr lang="ru-RU" altLang="ru-RU" sz="66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482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D7030F-6088-456C-8F37-6EB66F05148E}" type="slidenum">
              <a:rPr lang="ru-RU" altLang="ru-RU"/>
              <a:pPr/>
              <a:t>24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i="1" smtClean="0"/>
              <a:t>4.Какой зверь самый чистоплотный?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dirty="0" smtClean="0"/>
              <a:t>	</a:t>
            </a:r>
            <a:r>
              <a:rPr lang="ru-RU" sz="3600" dirty="0" smtClean="0"/>
              <a:t>62 ёж</a:t>
            </a:r>
          </a:p>
          <a:p>
            <a:pPr eaLnBrk="1" hangingPunct="1">
              <a:buFontTx/>
              <a:buNone/>
              <a:defRPr/>
            </a:pPr>
            <a:r>
              <a:rPr lang="ru-RU" sz="3600" dirty="0" smtClean="0"/>
              <a:t>	58 заяц</a:t>
            </a:r>
          </a:p>
          <a:p>
            <a:pPr eaLnBrk="1" hangingPunct="1">
              <a:buFontTx/>
              <a:buNone/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	</a:t>
            </a:r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</a:rPr>
              <a:t>60 барсук</a:t>
            </a:r>
          </a:p>
          <a:p>
            <a:pPr eaLnBrk="1" hangingPunct="1">
              <a:defRPr/>
            </a:pPr>
            <a:endParaRPr lang="ru-RU" sz="3600" dirty="0" smtClean="0">
              <a:solidFill>
                <a:srgbClr val="FF0000"/>
              </a:solidFill>
            </a:endParaRPr>
          </a:p>
          <a:p>
            <a:pPr algn="ctr" eaLnBrk="1" hangingPunct="1">
              <a:buFontTx/>
              <a:buNone/>
              <a:defRPr/>
            </a:pPr>
            <a:r>
              <a:rPr lang="ru-RU" sz="6000" dirty="0" smtClean="0"/>
              <a:t>64 – ( 28 + 4 ) : 8 = </a:t>
            </a:r>
            <a:r>
              <a:rPr lang="ru-RU" sz="6000" dirty="0">
                <a:solidFill>
                  <a:srgbClr val="FF0000"/>
                </a:solidFill>
              </a:rPr>
              <a:t>?</a:t>
            </a:r>
            <a:endParaRPr lang="ru-RU" sz="6000" dirty="0" smtClean="0">
              <a:solidFill>
                <a:srgbClr val="FF0000"/>
              </a:solidFill>
            </a:endParaRPr>
          </a:p>
        </p:txBody>
      </p:sp>
      <p:pic>
        <p:nvPicPr>
          <p:cNvPr id="36868" name="Picture 5" descr="i?id=2734506&amp;tov=4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2205038"/>
            <a:ext cx="2476500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5E38C6-CA8D-4FC5-B3C8-9E9DDACD6059}" type="slidenum">
              <a:rPr lang="ru-RU" altLang="ru-RU"/>
              <a:pPr/>
              <a:t>25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785813"/>
            <a:ext cx="8229600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i="1" dirty="0" smtClean="0"/>
              <a:t>5.Врачи утверждают, что если съесть 600 г этой свежей ягоды, то человек запасается витаминами на всю зиму. О какой лечебной ягоде идёт речь?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565400"/>
            <a:ext cx="7772400" cy="353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600" smtClean="0"/>
              <a:t>50 черника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600" smtClean="0"/>
              <a:t>52 земляника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3600" smtClean="0"/>
              <a:t>62 клюква</a:t>
            </a:r>
          </a:p>
          <a:p>
            <a:pPr eaLnBrk="1" hangingPunct="1">
              <a:lnSpc>
                <a:spcPct val="90000"/>
              </a:lnSpc>
            </a:pPr>
            <a:endParaRPr lang="ru-RU" altLang="ru-RU" sz="360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</a:t>
            </a:r>
            <a:r>
              <a:rPr lang="ru-RU" altLang="ru-RU" sz="6600" smtClean="0"/>
              <a:t>80 – 32 : 8 х 7 = </a:t>
            </a:r>
            <a:r>
              <a:rPr lang="ru-RU" altLang="ru-RU" sz="66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891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06E590-FB83-48FB-AE33-4A716E651921}" type="slidenum">
              <a:rPr lang="ru-RU" altLang="ru-RU"/>
              <a:pPr/>
              <a:t>26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mtClean="0"/>
              <a:t>5.Врачи утверждают, что если съесть 600 г этой свежей ягоды, то человек запасается витаминами на всю зиму. О какой лечебной ягоде идёт речь?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60575"/>
            <a:ext cx="7702550" cy="40354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smtClean="0"/>
          </a:p>
          <a:p>
            <a:pPr eaLnBrk="1" hangingPunct="1">
              <a:buFontTx/>
              <a:buNone/>
            </a:pPr>
            <a:r>
              <a:rPr lang="ru-RU" altLang="ru-RU" smtClean="0"/>
              <a:t>50 черника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52 земляника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62 клюква</a:t>
            </a:r>
          </a:p>
          <a:p>
            <a:pPr eaLnBrk="1" hangingPunct="1"/>
            <a:endParaRPr lang="ru-RU" altLang="ru-RU" smtClean="0"/>
          </a:p>
          <a:p>
            <a:pPr algn="ctr" eaLnBrk="1" hangingPunct="1">
              <a:buFontTx/>
              <a:buNone/>
            </a:pPr>
            <a:r>
              <a:rPr lang="ru-RU" altLang="ru-RU" sz="2800" smtClean="0"/>
              <a:t>	</a:t>
            </a:r>
            <a:r>
              <a:rPr lang="ru-RU" altLang="ru-RU" sz="6000" smtClean="0"/>
              <a:t>80 – 32 : 8 х 7 = </a:t>
            </a:r>
            <a:r>
              <a:rPr lang="ru-RU" altLang="ru-RU" sz="6000" smtClean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0964" name="Picture 4" descr="IMGP013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2565400"/>
            <a:ext cx="2586037" cy="1939925"/>
          </a:xfrm>
        </p:spPr>
      </p:pic>
      <p:sp>
        <p:nvSpPr>
          <p:cNvPr id="4096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59A50DF-EBE8-4A08-953D-624460C39ABC}" type="slidenum">
              <a:rPr lang="ru-RU" altLang="ru-RU"/>
              <a:pPr/>
              <a:t>27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09600"/>
            <a:ext cx="7989887" cy="19558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i="1" smtClean="0"/>
              <a:t>6. </a:t>
            </a:r>
            <a:r>
              <a:rPr lang="ru-RU" sz="3200" i="1" smtClean="0"/>
              <a:t>Древесина какого дерева не гниёт, а со временем становится твёрже? Внутренние крепления Московского кремля сделаны из этого дерева и служат уже 500 лет.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997200"/>
            <a:ext cx="7772400" cy="3098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3600" smtClean="0"/>
              <a:t>70 кедр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3600" smtClean="0"/>
              <a:t>52 сосна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3600" smtClean="0"/>
              <a:t>72 лиственница</a:t>
            </a:r>
          </a:p>
          <a:p>
            <a:pPr eaLnBrk="1" hangingPunct="1">
              <a:lnSpc>
                <a:spcPct val="80000"/>
              </a:lnSpc>
            </a:pPr>
            <a:endParaRPr lang="ru-RU" altLang="ru-RU" sz="360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2800" smtClean="0"/>
              <a:t>	</a:t>
            </a:r>
            <a:r>
              <a:rPr lang="ru-RU" altLang="ru-RU" sz="6000" smtClean="0"/>
              <a:t>18 + 9 х ( 13 – 7 ) = </a:t>
            </a:r>
            <a:r>
              <a:rPr lang="ru-RU" altLang="ru-RU" sz="60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301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136F7CF-B8F2-4F5F-AA5D-0660EF41BDBC}" type="slidenum">
              <a:rPr lang="ru-RU" altLang="ru-RU"/>
              <a:pPr/>
              <a:t>28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09600"/>
            <a:ext cx="7989887" cy="19558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i="1" dirty="0" smtClean="0"/>
              <a:t>6. </a:t>
            </a:r>
            <a:r>
              <a:rPr lang="ru-RU" sz="3200" i="1" dirty="0" smtClean="0"/>
              <a:t>Древесина какого дерева не гниёт, а со временем становится твёрже? Внутренние крепления Московского кремля сделаны из этого дерева и служат уже 500 лет.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997200"/>
            <a:ext cx="8748712" cy="3860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3600" smtClean="0"/>
              <a:t>70 кедр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52 сосна</a:t>
            </a:r>
          </a:p>
          <a:p>
            <a:pPr eaLnBrk="1" hangingPunct="1">
              <a:buFontTx/>
              <a:buNone/>
            </a:pPr>
            <a:r>
              <a:rPr lang="ru-RU" altLang="ru-RU" sz="3600" smtClean="0"/>
              <a:t>72 лиственница</a:t>
            </a:r>
          </a:p>
          <a:p>
            <a:pPr eaLnBrk="1" hangingPunct="1">
              <a:buFontTx/>
              <a:buNone/>
            </a:pPr>
            <a:r>
              <a:rPr lang="ru-RU" altLang="ru-RU" sz="6600" smtClean="0"/>
              <a:t>18 + 9 х ( 13 – 7 ) = </a:t>
            </a:r>
            <a:r>
              <a:rPr lang="ru-RU" altLang="ru-RU" sz="6600" smtClean="0">
                <a:solidFill>
                  <a:srgbClr val="FF0000"/>
                </a:solidFill>
              </a:rPr>
              <a:t> ?</a:t>
            </a:r>
          </a:p>
        </p:txBody>
      </p:sp>
      <p:pic>
        <p:nvPicPr>
          <p:cNvPr id="45060" name="Picture 5" descr="Картинка 4 из 5303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2833688"/>
            <a:ext cx="3098800" cy="231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13BF2FE-79B8-4894-A8C9-2C0ED70425B9}" type="slidenum">
              <a:rPr lang="ru-RU" altLang="ru-RU"/>
              <a:pPr/>
              <a:t>29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55600" algn="just">
              <a:buFont typeface="Arial" charset="0"/>
              <a:buNone/>
              <a:defRPr/>
            </a:pPr>
            <a:r>
              <a:rPr lang="ru-RU" dirty="0" smtClean="0"/>
              <a:t>Издавна люди называют математику царицей наук, потому что математика применяется в различных областях знаний. Один из важнейших разделов математики – арифметика.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6C6302B-A00C-437B-A63E-A39320715D94}" type="slidenum">
              <a:rPr lang="ru-RU" altLang="ru-RU"/>
              <a:pPr/>
              <a:t>3</a:t>
            </a:fld>
            <a:endParaRPr lang="ru-RU" alt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134350" cy="21605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i="1" smtClean="0"/>
              <a:t>7. Этот русский учёный родился в Архангельской губернии, в рыбацкой семье. Пешком отправился учиться в Москву, стал поэтом. Химиком, физиком, астрономом. Кто он?</a:t>
            </a:r>
            <a:r>
              <a:rPr lang="ru-RU" sz="4000" smtClean="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708275"/>
            <a:ext cx="8062912" cy="3387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54 Менделеев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56 Ломоносов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52 Попов</a:t>
            </a:r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6000" smtClean="0"/>
              <a:t>64 – ( 28 + 4 ) : 4 = </a:t>
            </a:r>
            <a:r>
              <a:rPr lang="ru-RU" altLang="ru-RU" sz="60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7108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834553-9BEA-4EC4-AA6C-BDE8844FA181}" type="slidenum">
              <a:rPr lang="ru-RU" altLang="ru-RU"/>
              <a:pPr/>
              <a:t>30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134350" cy="21605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i="1" dirty="0" smtClean="0"/>
              <a:t>7. Этот русский учёный родился в Архангельской губернии, в рыбацкой семье. Пешком отправился учиться в Москву, стал поэтом. Химиком, физиком, астрономом. Кто он?</a:t>
            </a:r>
            <a:r>
              <a:rPr lang="ru-RU" sz="4000" dirty="0" smtClean="0"/>
              <a:t>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708275"/>
            <a:ext cx="8062912" cy="3387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54 Менделеев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56 Ломоносов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52 Попов</a:t>
            </a:r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6000" smtClean="0"/>
              <a:t>64 – ( 28 + 4 ) : 4 = </a:t>
            </a:r>
            <a:r>
              <a:rPr lang="ru-RU" altLang="ru-RU" sz="6000" smtClean="0">
                <a:solidFill>
                  <a:srgbClr val="FF0000"/>
                </a:solidFill>
              </a:rPr>
              <a:t> ?</a:t>
            </a:r>
          </a:p>
        </p:txBody>
      </p:sp>
      <p:pic>
        <p:nvPicPr>
          <p:cNvPr id="49156" name="Picture 5" descr="i?id=15996740&amp;tov=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70513" y="2205038"/>
            <a:ext cx="19431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EBC662-846B-4854-BEDE-DC233AAA5A1F}" type="slidenum">
              <a:rPr lang="ru-RU" altLang="ru-RU"/>
              <a:pPr/>
              <a:t>31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i="1" smtClean="0"/>
              <a:t>8. Кто из великих музыкантов в 28 лет начал глохнуть, в 48 окончательно потерял слух , но продолжал сочинять великую музыку до самой смерти?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636838"/>
            <a:ext cx="7772400" cy="34591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42 Моцарт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34 Чайковский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44 Бетховен</a:t>
            </a:r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</a:t>
            </a:r>
            <a:r>
              <a:rPr lang="ru-RU" altLang="ru-RU" sz="6600" smtClean="0"/>
              <a:t>36 + 24 : 6 х 2 = </a:t>
            </a:r>
            <a:r>
              <a:rPr lang="ru-RU" altLang="ru-RU" sz="66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120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226380D-35C1-42FB-BD78-DDD43710FE55}" type="slidenum">
              <a:rPr lang="ru-RU" altLang="ru-RU"/>
              <a:pPr/>
              <a:t>32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i="1" smtClean="0"/>
              <a:t>8. Кто из великих музыкантов в 28 лет начал глохнуть, в 48 окончательно потерял слух , но продолжал сочинять великую музыку до самой смерти?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492375"/>
            <a:ext cx="7702550" cy="3603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/>
              <a:t>	42 Моцарт</a:t>
            </a:r>
          </a:p>
          <a:p>
            <a:pPr eaLnBrk="1" hangingPunct="1">
              <a:buFontTx/>
              <a:buNone/>
            </a:pPr>
            <a:r>
              <a:rPr lang="ru-RU" altLang="ru-RU" sz="2800" smtClean="0"/>
              <a:t>	34 Чайковский</a:t>
            </a:r>
          </a:p>
          <a:p>
            <a:pPr eaLnBrk="1" hangingPunct="1">
              <a:buFontTx/>
              <a:buNone/>
            </a:pPr>
            <a:r>
              <a:rPr lang="ru-RU" altLang="ru-RU" sz="2800" smtClean="0"/>
              <a:t>	44 Бетховен</a:t>
            </a:r>
          </a:p>
          <a:p>
            <a:pPr eaLnBrk="1" hangingPunct="1"/>
            <a:endParaRPr lang="ru-RU" altLang="ru-RU" sz="280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800" smtClean="0"/>
              <a:t>	</a:t>
            </a:r>
            <a:r>
              <a:rPr lang="ru-RU" altLang="ru-RU" sz="6000" smtClean="0"/>
              <a:t>36 + 24 : 6 х 2 = </a:t>
            </a:r>
            <a:r>
              <a:rPr lang="ru-RU" altLang="ru-RU" sz="6000" smtClean="0">
                <a:solidFill>
                  <a:srgbClr val="FF0000"/>
                </a:solidFill>
              </a:rPr>
              <a:t> ?</a:t>
            </a:r>
          </a:p>
        </p:txBody>
      </p:sp>
      <p:pic>
        <p:nvPicPr>
          <p:cNvPr id="53252" name="Picture 9" descr="ПИАНИСТ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2565400"/>
            <a:ext cx="2011363" cy="2011363"/>
          </a:xfrm>
        </p:spPr>
      </p:pic>
      <p:sp>
        <p:nvSpPr>
          <p:cNvPr id="5325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C9568E-836C-4A32-8F5C-8F68EA990F0B}" type="slidenum">
              <a:rPr lang="ru-RU" altLang="ru-RU"/>
              <a:pPr/>
              <a:t>33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i="1" dirty="0" smtClean="0"/>
              <a:t>9. В какой стране родилась традиция отмечать Новый год?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3988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/>
              <a:t>	24 Россия</a:t>
            </a:r>
          </a:p>
          <a:p>
            <a:pPr eaLnBrk="1" hangingPunct="1">
              <a:buFontTx/>
              <a:buNone/>
            </a:pPr>
            <a:r>
              <a:rPr lang="ru-RU" altLang="ru-RU" sz="2800" smtClean="0"/>
              <a:t>	26 Англия</a:t>
            </a:r>
          </a:p>
          <a:p>
            <a:pPr eaLnBrk="1" hangingPunct="1">
              <a:buFontTx/>
              <a:buNone/>
            </a:pPr>
            <a:r>
              <a:rPr lang="ru-RU" altLang="ru-RU" sz="2800" smtClean="0"/>
              <a:t>	28 Италия</a:t>
            </a:r>
          </a:p>
          <a:p>
            <a:pPr eaLnBrk="1" hangingPunct="1"/>
            <a:endParaRPr lang="ru-RU" altLang="ru-RU" sz="2800" smtClean="0"/>
          </a:p>
          <a:p>
            <a:pPr eaLnBrk="1" hangingPunct="1">
              <a:buFontTx/>
              <a:buNone/>
            </a:pPr>
            <a:r>
              <a:rPr lang="ru-RU" altLang="ru-RU" sz="2800" smtClean="0"/>
              <a:t>	</a:t>
            </a:r>
          </a:p>
          <a:p>
            <a:pPr eaLnBrk="1" hangingPunct="1">
              <a:buFontTx/>
              <a:buNone/>
            </a:pPr>
            <a:r>
              <a:rPr lang="ru-RU" altLang="ru-RU" sz="6000" smtClean="0"/>
              <a:t>43 – 27 + 32 : 4  = </a:t>
            </a:r>
            <a:r>
              <a:rPr lang="ru-RU" altLang="ru-RU" sz="6000" smtClean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530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z="2800" smtClean="0"/>
          </a:p>
        </p:txBody>
      </p:sp>
      <p:sp>
        <p:nvSpPr>
          <p:cNvPr id="5530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3EFA89-1AEB-4D2B-8980-273240ADCF6D}" type="slidenum">
              <a:rPr lang="ru-RU" altLang="ru-RU"/>
              <a:pPr/>
              <a:t>34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i="1" smtClean="0"/>
              <a:t>8. В какой стране родилась традиция отмечать Новый год?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24 Россия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26 Англия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28 Италия</a:t>
            </a:r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mtClean="0"/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6600" smtClean="0"/>
              <a:t>43 – 27 + 32 : 4  = ? </a:t>
            </a:r>
            <a:endParaRPr lang="ru-RU" altLang="ru-RU" sz="6600" smtClean="0">
              <a:solidFill>
                <a:srgbClr val="FF0000"/>
              </a:solidFill>
            </a:endParaRPr>
          </a:p>
        </p:txBody>
      </p:sp>
      <p:pic>
        <p:nvPicPr>
          <p:cNvPr id="57348" name="Picture 4" descr="7c124e09789d03fc180358d42e05f094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133600"/>
            <a:ext cx="26590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8D5040-C007-4103-82AA-CFB7BCA9FB96}" type="slidenum">
              <a:rPr lang="ru-RU" altLang="ru-RU"/>
              <a:pPr/>
              <a:t>35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9600" smtClean="0">
                <a:solidFill>
                  <a:schemeClr val="bg1"/>
                </a:solidFill>
              </a:rPr>
              <a:t>Быстрый счёт</a:t>
            </a:r>
          </a:p>
        </p:txBody>
      </p:sp>
      <p:sp>
        <p:nvSpPr>
          <p:cNvPr id="59395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D141A6-C4D0-4499-A8D1-FB0C1F4B5296}" type="slidenum">
              <a:rPr lang="ru-RU" altLang="ru-RU"/>
              <a:pPr/>
              <a:t>36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Содержимое 2"/>
          <p:cNvSpPr>
            <a:spLocks noGrp="1"/>
          </p:cNvSpPr>
          <p:nvPr>
            <p:ph idx="4294967295"/>
          </p:nvPr>
        </p:nvSpPr>
        <p:spPr>
          <a:xfrm>
            <a:off x="0" y="908050"/>
            <a:ext cx="8424863" cy="2016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100" smtClean="0">
                <a:cs typeface="Arial" charset="0"/>
              </a:rPr>
              <a:t>	</a:t>
            </a:r>
            <a:r>
              <a:rPr lang="ru-RU" altLang="ru-RU" sz="2800" smtClean="0">
                <a:cs typeface="Arial" charset="0"/>
              </a:rPr>
              <a:t>1. На большой фотографии Катя насчитала 6 взрослых человек, а детей на 4 больше. Сколько всего человек было на этой фотографии?</a:t>
            </a:r>
          </a:p>
        </p:txBody>
      </p:sp>
      <p:sp>
        <p:nvSpPr>
          <p:cNvPr id="60419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684213" y="4292600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16 (ч.)</a:t>
            </a:r>
          </a:p>
        </p:txBody>
      </p:sp>
      <p:sp>
        <p:nvSpPr>
          <p:cNvPr id="60420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3571875" y="270827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10 (ч.)</a:t>
            </a:r>
          </a:p>
        </p:txBody>
      </p:sp>
      <p:sp>
        <p:nvSpPr>
          <p:cNvPr id="60421" name="Скругленный прямоугольник 5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6443663" y="4292600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14 (ч.)</a:t>
            </a:r>
          </a:p>
        </p:txBody>
      </p:sp>
      <p:sp>
        <p:nvSpPr>
          <p:cNvPr id="60422" name="Text Box 7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правильный ответ.</a:t>
            </a:r>
          </a:p>
        </p:txBody>
      </p:sp>
      <p:pic>
        <p:nvPicPr>
          <p:cNvPr id="60423" name="Picture 8" descr="deva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7263" y="4076700"/>
            <a:ext cx="21494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FC5660-E9C2-4049-B832-53AD41FDBBED}" type="slidenum">
              <a:rPr lang="ru-RU" altLang="ru-RU"/>
              <a:pPr/>
              <a:t>37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Содержимое 2"/>
          <p:cNvSpPr>
            <a:spLocks noGrp="1"/>
          </p:cNvSpPr>
          <p:nvPr>
            <p:ph idx="4294967295"/>
          </p:nvPr>
        </p:nvSpPr>
        <p:spPr>
          <a:xfrm>
            <a:off x="0" y="1052513"/>
            <a:ext cx="8218488" cy="2016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100" smtClean="0">
                <a:cs typeface="Arial" charset="0"/>
              </a:rPr>
              <a:t>	</a:t>
            </a:r>
            <a:r>
              <a:rPr lang="ru-RU" altLang="ru-RU" sz="2800" smtClean="0">
                <a:cs typeface="Arial" charset="0"/>
              </a:rPr>
              <a:t>2. Закладывая сад, посадили 20 яблонь, груш на 10 меньше, чем яблонь, а слив столько, сколько яблонь и груш вместе. Сколько слив посадили в этом саду?</a:t>
            </a:r>
          </a:p>
        </p:txBody>
      </p:sp>
      <p:sp>
        <p:nvSpPr>
          <p:cNvPr id="61443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323850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30 (д.)</a:t>
            </a:r>
          </a:p>
        </p:txBody>
      </p:sp>
      <p:sp>
        <p:nvSpPr>
          <p:cNvPr id="61444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2571750" y="41497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25 (д.)</a:t>
            </a:r>
          </a:p>
        </p:txBody>
      </p:sp>
      <p:sp>
        <p:nvSpPr>
          <p:cNvPr id="61445" name="Скругленный прямоугольник 5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323850" y="3429000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15 (д.)</a:t>
            </a:r>
          </a:p>
        </p:txBody>
      </p:sp>
      <p:sp>
        <p:nvSpPr>
          <p:cNvPr id="61446" name="Text Box 8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правильный ответ.</a:t>
            </a:r>
          </a:p>
        </p:txBody>
      </p:sp>
      <p:pic>
        <p:nvPicPr>
          <p:cNvPr id="61447" name="Picture 10" descr="7e97d621fc1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565400"/>
            <a:ext cx="394017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8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4816A2F-3F98-4D73-9DE8-1143466B6EBD}" type="slidenum">
              <a:rPr lang="ru-RU" altLang="ru-RU"/>
              <a:pPr/>
              <a:t>38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Содержимое 2"/>
          <p:cNvSpPr>
            <a:spLocks noGrp="1"/>
          </p:cNvSpPr>
          <p:nvPr>
            <p:ph idx="4294967295"/>
          </p:nvPr>
        </p:nvSpPr>
        <p:spPr>
          <a:xfrm>
            <a:off x="852488" y="981075"/>
            <a:ext cx="8291512" cy="18716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100" smtClean="0">
                <a:cs typeface="Arial" charset="0"/>
              </a:rPr>
              <a:t>	</a:t>
            </a:r>
            <a:r>
              <a:rPr lang="ru-RU" altLang="ru-RU" sz="2800" smtClean="0">
                <a:cs typeface="Arial" charset="0"/>
              </a:rPr>
              <a:t>3. За один день в лечебнице для животных на приёме побывало 20 собак, а кошек на 10 больше. Сколько всего животных было в этот день в лечебнице?</a:t>
            </a:r>
          </a:p>
        </p:txBody>
      </p:sp>
      <p:sp>
        <p:nvSpPr>
          <p:cNvPr id="62467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6588125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50 (ж.)</a:t>
            </a:r>
          </a:p>
        </p:txBody>
      </p:sp>
      <p:sp>
        <p:nvSpPr>
          <p:cNvPr id="62468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539750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30 (ж.)</a:t>
            </a:r>
          </a:p>
        </p:txBody>
      </p:sp>
      <p:sp>
        <p:nvSpPr>
          <p:cNvPr id="62469" name="Скругленный прямоугольник 5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3571875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40 (ж.)</a:t>
            </a:r>
          </a:p>
        </p:txBody>
      </p:sp>
      <p:sp>
        <p:nvSpPr>
          <p:cNvPr id="62470" name="Text Box 7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правильный ответ.</a:t>
            </a:r>
          </a:p>
        </p:txBody>
      </p:sp>
      <p:pic>
        <p:nvPicPr>
          <p:cNvPr id="62471" name="Picture 8" descr="03fd7aa9d0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3141663"/>
            <a:ext cx="2309812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2" name="Picture 9" descr="6aafd372e3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708275"/>
            <a:ext cx="2225675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3" name="Номер слайда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F71110-4844-4FD6-B0A6-CA0C14B05D60}" type="slidenum">
              <a:rPr lang="ru-RU" altLang="ru-RU"/>
              <a:pPr/>
              <a:t>39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71500" y="571500"/>
            <a:ext cx="8229600" cy="2940050"/>
          </a:xfrm>
        </p:spPr>
        <p:txBody>
          <a:bodyPr/>
          <a:lstStyle/>
          <a:p>
            <a:pPr eaLnBrk="1" hangingPunct="1"/>
            <a:r>
              <a:rPr lang="ru-RU" altLang="ru-RU" sz="8800" smtClean="0">
                <a:solidFill>
                  <a:schemeClr val="bg1"/>
                </a:solidFill>
              </a:rPr>
              <a:t>РАЗМИНКА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algn="ctr" eaLnBrk="1" hangingPunct="1">
              <a:buFont typeface="Arial" charset="0"/>
              <a:buNone/>
            </a:pPr>
            <a:r>
              <a:rPr lang="ru-RU" altLang="ru-RU" sz="5400" smtClean="0">
                <a:solidFill>
                  <a:srgbClr val="002060"/>
                </a:solidFill>
              </a:rPr>
              <a:t>ЗАРЯДКА ДЛЯ УМА</a:t>
            </a:r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00CBF3-1057-43CA-8AD7-F028C4B53363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9" descr="4f4b4a3fa6c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4538" y="1700213"/>
            <a:ext cx="5113337" cy="377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3571875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15 (ф.)</a:t>
            </a:r>
          </a:p>
        </p:txBody>
      </p:sp>
      <p:sp>
        <p:nvSpPr>
          <p:cNvPr id="63492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468313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30 (ф.)</a:t>
            </a:r>
          </a:p>
        </p:txBody>
      </p:sp>
      <p:sp>
        <p:nvSpPr>
          <p:cNvPr id="63493" name="Скругленный прямоугольник 5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6659563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20 (ф.)</a:t>
            </a:r>
          </a:p>
        </p:txBody>
      </p:sp>
      <p:sp>
        <p:nvSpPr>
          <p:cNvPr id="63494" name="Text Box 7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правильный ответ.</a:t>
            </a:r>
          </a:p>
        </p:txBody>
      </p:sp>
      <p:sp>
        <p:nvSpPr>
          <p:cNvPr id="63495" name="Text Box 8"/>
          <p:cNvSpPr txBox="1">
            <a:spLocks noChangeArrowheads="1"/>
          </p:cNvSpPr>
          <p:nvPr/>
        </p:nvSpPr>
        <p:spPr bwMode="auto">
          <a:xfrm>
            <a:off x="0" y="836613"/>
            <a:ext cx="8748713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1" hangingPunct="1">
              <a:spcBef>
                <a:spcPct val="20000"/>
              </a:spcBef>
              <a:buFont typeface="Arial" charset="0"/>
              <a:buNone/>
            </a:pPr>
            <a:r>
              <a:rPr lang="ru-RU" altLang="ru-RU" sz="2800">
                <a:latin typeface="Calibri" pitchFamily="34" charset="0"/>
                <a:cs typeface="Arial" charset="0"/>
              </a:rPr>
              <a:t>4. В большом городе было 10 театров, музеев на 5 меньше, чем театров, а фонтанов столько, сколько театров и музеев вместе. Сколько фонтанов было в этом городе?</a:t>
            </a:r>
          </a:p>
          <a:p>
            <a:pPr eaLnBrk="1" hangingPunct="1">
              <a:spcBef>
                <a:spcPct val="50000"/>
              </a:spcBef>
            </a:pPr>
            <a:endParaRPr lang="ru-RU" altLang="ru-RU">
              <a:latin typeface="Calibri" pitchFamily="34" charset="0"/>
            </a:endParaRPr>
          </a:p>
        </p:txBody>
      </p:sp>
      <p:sp>
        <p:nvSpPr>
          <p:cNvPr id="63496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DC5E5E5-736C-4EA0-978C-4198042E43B0}" type="slidenum">
              <a:rPr lang="ru-RU" altLang="ru-RU"/>
              <a:pPr/>
              <a:t>40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Содержимое 2"/>
          <p:cNvSpPr>
            <a:spLocks noGrp="1"/>
          </p:cNvSpPr>
          <p:nvPr>
            <p:ph idx="4294967295"/>
          </p:nvPr>
        </p:nvSpPr>
        <p:spPr>
          <a:xfrm>
            <a:off x="0" y="908050"/>
            <a:ext cx="8291513" cy="19446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100" smtClean="0">
                <a:cs typeface="Arial" charset="0"/>
              </a:rPr>
              <a:t>	</a:t>
            </a:r>
            <a:r>
              <a:rPr lang="ru-RU" altLang="ru-RU" sz="2800" smtClean="0">
                <a:cs typeface="Arial" charset="0"/>
              </a:rPr>
              <a:t>5. В вазе было 20 конфет. Сначала Валя съела несколько конфет, а затем Юра съел 4 конфеты. После этого в вазе осталось 13 конфет. Сколько конфет съела Валя?</a:t>
            </a:r>
          </a:p>
        </p:txBody>
      </p:sp>
      <p:sp>
        <p:nvSpPr>
          <p:cNvPr id="64515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5580063" y="5013325"/>
            <a:ext cx="31686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13 + 4 = 17 (к.)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20 – 17 = 3 (к.)</a:t>
            </a:r>
          </a:p>
        </p:txBody>
      </p:sp>
      <p:sp>
        <p:nvSpPr>
          <p:cNvPr id="64516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5580063" y="3429000"/>
            <a:ext cx="31686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13 – 4 = 9 (к.)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20 – 9 = 11 (к.)</a:t>
            </a:r>
          </a:p>
        </p:txBody>
      </p:sp>
      <p:sp>
        <p:nvSpPr>
          <p:cNvPr id="64517" name="Text Box 7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правильное решение.</a:t>
            </a:r>
          </a:p>
        </p:txBody>
      </p:sp>
      <p:pic>
        <p:nvPicPr>
          <p:cNvPr id="64518" name="Picture 8" descr="slad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781300"/>
            <a:ext cx="3384550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9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468313" y="5013325"/>
            <a:ext cx="3311525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13 + 4 = 17 (к.)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20 + 17 = 37 (к.)</a:t>
            </a:r>
          </a:p>
        </p:txBody>
      </p:sp>
      <p:sp>
        <p:nvSpPr>
          <p:cNvPr id="64520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0A84BC1-2AB9-41AE-8C71-CF37553BE18C}" type="slidenum">
              <a:rPr lang="ru-RU" altLang="ru-RU"/>
              <a:pPr/>
              <a:t>41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Содержимое 2"/>
          <p:cNvSpPr>
            <a:spLocks noGrp="1"/>
          </p:cNvSpPr>
          <p:nvPr>
            <p:ph idx="4294967295"/>
          </p:nvPr>
        </p:nvSpPr>
        <p:spPr>
          <a:xfrm>
            <a:off x="0" y="836613"/>
            <a:ext cx="5834063" cy="28082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100" smtClean="0">
                <a:cs typeface="Arial" charset="0"/>
              </a:rPr>
              <a:t>	</a:t>
            </a:r>
            <a:r>
              <a:rPr lang="ru-RU" altLang="ru-RU" sz="2800" smtClean="0">
                <a:cs typeface="Arial" charset="0"/>
              </a:rPr>
              <a:t>6. В новогодней гирлянде 90 фонариков: большие, средние и маленькие. Больших фонариков 30, средних - 20. Сколько маленьких фонариков в гирлянде?</a:t>
            </a:r>
          </a:p>
        </p:txBody>
      </p:sp>
      <p:sp>
        <p:nvSpPr>
          <p:cNvPr id="65539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4859338" y="5084763"/>
            <a:ext cx="3889375" cy="10795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30 + 20 = 50 (ф.)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90 – 50 = 40 (ф.)</a:t>
            </a:r>
          </a:p>
        </p:txBody>
      </p:sp>
      <p:sp>
        <p:nvSpPr>
          <p:cNvPr id="65540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395288" y="5084763"/>
            <a:ext cx="3887787" cy="10810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998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30 – 20 = 10 (ф.)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90 – 10 = 80 (ф.)</a:t>
            </a:r>
          </a:p>
        </p:txBody>
      </p:sp>
      <p:sp>
        <p:nvSpPr>
          <p:cNvPr id="65541" name="Text Box 8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правильное решение.</a:t>
            </a:r>
          </a:p>
        </p:txBody>
      </p:sp>
      <p:pic>
        <p:nvPicPr>
          <p:cNvPr id="65542" name="Picture 9" descr="fonar02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5940425" y="476250"/>
            <a:ext cx="30162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3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395288" y="3860800"/>
            <a:ext cx="3887787" cy="10810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998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30 + 20 = 50 (ф.)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90 – 50  = 30 (ф.)</a:t>
            </a:r>
          </a:p>
        </p:txBody>
      </p:sp>
      <p:sp>
        <p:nvSpPr>
          <p:cNvPr id="65544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52DA5D-4165-4470-8F90-2DD2E88A31E4}" type="slidenum">
              <a:rPr lang="ru-RU" altLang="ru-RU"/>
              <a:pPr/>
              <a:t>42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611188" y="5013325"/>
            <a:ext cx="33845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25400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4 + 3 = 7 (к.)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7 + 6 = 13 (к.)</a:t>
            </a:r>
          </a:p>
        </p:txBody>
      </p:sp>
      <p:sp>
        <p:nvSpPr>
          <p:cNvPr id="66563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611188" y="3429000"/>
            <a:ext cx="33845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998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4 + 3 = 7 (к.)</a:t>
            </a:r>
          </a:p>
          <a:p>
            <a:pPr marL="342900" indent="-342900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7 – 6 = 1 (к.)</a:t>
            </a:r>
          </a:p>
        </p:txBody>
      </p:sp>
      <p:sp>
        <p:nvSpPr>
          <p:cNvPr id="66564" name="Скругленный прямоугольник 5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5148263" y="5013325"/>
            <a:ext cx="3313112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998"/>
                </a:schemeClr>
              </a:gs>
              <a:gs pos="100000">
                <a:srgbClr val="FFFFCC">
                  <a:alpha val="50998"/>
                </a:srgbClr>
              </a:gs>
            </a:gsLst>
            <a:lin ang="5400000" scaled="1"/>
          </a:gradFill>
          <a:ln w="25400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 algn="ctr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4 – 3 = 1 (к.)</a:t>
            </a:r>
          </a:p>
          <a:p>
            <a:pPr marL="342900" indent="-342900" algn="ctr" eaLnBrk="1" hangingPunct="1">
              <a:buFontTx/>
              <a:buAutoNum type="arabicParenR"/>
            </a:pPr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 + 6 = 7 (к.)</a:t>
            </a:r>
          </a:p>
        </p:txBody>
      </p:sp>
      <p:sp>
        <p:nvSpPr>
          <p:cNvPr id="66565" name="Text Box 7"/>
          <p:cNvSpPr txBox="1">
            <a:spLocks noChangeArrowheads="1"/>
          </p:cNvSpPr>
          <p:nvPr/>
        </p:nvSpPr>
        <p:spPr bwMode="auto">
          <a:xfrm>
            <a:off x="501650" y="765175"/>
            <a:ext cx="864235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>
                <a:latin typeface="Calibri" pitchFamily="34" charset="0"/>
              </a:rPr>
              <a:t>7. Для школьного спектакля надо было сшить несколько костюмов. В понедельник сшили 4 костюма, во вторник 3. После этого осталось сшить ещё 6 костюмов. Сколько всего костюмов надо было сшить для спектакля? </a:t>
            </a:r>
          </a:p>
        </p:txBody>
      </p:sp>
      <p:sp>
        <p:nvSpPr>
          <p:cNvPr id="66566" name="Text Box 8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правильное решение.</a:t>
            </a:r>
          </a:p>
        </p:txBody>
      </p:sp>
      <p:pic>
        <p:nvPicPr>
          <p:cNvPr id="66567" name="Picture 9" descr="504414f0fc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667000"/>
            <a:ext cx="3294062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8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D21ECDE-2595-4E0C-A0AD-29D65C047DBB}" type="slidenum">
              <a:rPr lang="ru-RU" altLang="ru-RU"/>
              <a:pPr/>
              <a:t>43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Содержимое 2"/>
          <p:cNvSpPr>
            <a:spLocks noGrp="1"/>
          </p:cNvSpPr>
          <p:nvPr>
            <p:ph idx="4294967295"/>
          </p:nvPr>
        </p:nvSpPr>
        <p:spPr>
          <a:xfrm>
            <a:off x="0" y="981075"/>
            <a:ext cx="4835525" cy="3600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600" smtClean="0">
                <a:cs typeface="Arial" charset="0"/>
              </a:rPr>
              <a:t>	</a:t>
            </a:r>
            <a:r>
              <a:rPr lang="ru-RU" altLang="ru-RU" sz="2800" smtClean="0">
                <a:cs typeface="Arial" charset="0"/>
              </a:rPr>
              <a:t>8. У брата было 7 орехов и несколько орехов у сестры. После того, как брат отдал сестре 2 ореха, орехов у них стало поровну. Сколько орехов было у сестры сначала? </a:t>
            </a:r>
            <a:endParaRPr lang="en-US" altLang="ru-RU" sz="2800" smtClean="0">
              <a:cs typeface="Arial" charset="0"/>
            </a:endParaRPr>
          </a:p>
        </p:txBody>
      </p:sp>
      <p:sp>
        <p:nvSpPr>
          <p:cNvPr id="67587" name="Скругленный прямоугольник 3">
            <a:hlinkClick r:id="" action="ppaction://macro?name=DA"/>
          </p:cNvPr>
          <p:cNvSpPr>
            <a:spLocks noChangeArrowheads="1"/>
          </p:cNvSpPr>
          <p:nvPr/>
        </p:nvSpPr>
        <p:spPr bwMode="auto">
          <a:xfrm>
            <a:off x="3571875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3 (ор.)</a:t>
            </a:r>
          </a:p>
        </p:txBody>
      </p:sp>
      <p:sp>
        <p:nvSpPr>
          <p:cNvPr id="67588" name="Скругленный прямоугольник 4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468313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2 (ор.)</a:t>
            </a:r>
          </a:p>
        </p:txBody>
      </p:sp>
      <p:sp>
        <p:nvSpPr>
          <p:cNvPr id="67589" name="Скругленный прямоугольник 5">
            <a:hlinkClick r:id="" action="ppaction://macro?name=NET"/>
          </p:cNvPr>
          <p:cNvSpPr>
            <a:spLocks noChangeArrowheads="1"/>
          </p:cNvSpPr>
          <p:nvPr/>
        </p:nvSpPr>
        <p:spPr bwMode="auto">
          <a:xfrm>
            <a:off x="6659563" y="5013325"/>
            <a:ext cx="2000250" cy="1143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alpha val="50000"/>
                </a:schemeClr>
              </a:gs>
              <a:gs pos="100000">
                <a:srgbClr val="FFFFCC">
                  <a:alpha val="50000"/>
                </a:srgbClr>
              </a:gs>
            </a:gsLst>
            <a:lin ang="5400000" scaled="1"/>
          </a:gradFill>
          <a:ln w="38100" cmpd="dbl" algn="ctr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tx2"/>
                </a:solidFill>
                <a:latin typeface="Calibri" pitchFamily="34" charset="0"/>
                <a:cs typeface="Arial" charset="0"/>
              </a:rPr>
              <a:t>1 (ор.)</a:t>
            </a:r>
          </a:p>
        </p:txBody>
      </p:sp>
      <p:sp>
        <p:nvSpPr>
          <p:cNvPr id="67590" name="Text Box 7"/>
          <p:cNvSpPr txBox="1">
            <a:spLocks noChangeArrowheads="1"/>
          </p:cNvSpPr>
          <p:nvPr/>
        </p:nvSpPr>
        <p:spPr bwMode="auto">
          <a:xfrm>
            <a:off x="1619250" y="333375"/>
            <a:ext cx="5903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latin typeface="Calibri" pitchFamily="34" charset="0"/>
              </a:rPr>
              <a:t>Выбери правильный ответ.</a:t>
            </a:r>
          </a:p>
        </p:txBody>
      </p:sp>
      <p:pic>
        <p:nvPicPr>
          <p:cNvPr id="67591" name="Picture 9" descr="9ea478cfd1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1773238"/>
            <a:ext cx="4017962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2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0BF8C1-5F6C-470A-BA52-AF550BCA6AF0}" type="slidenum">
              <a:rPr lang="ru-RU" altLang="ru-RU"/>
              <a:pPr/>
              <a:t>44</a:t>
            </a:fld>
            <a:endParaRPr lang="ru-RU" alt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Box 2"/>
          <p:cNvSpPr txBox="1">
            <a:spLocks noChangeArrowheads="1"/>
          </p:cNvSpPr>
          <p:nvPr/>
        </p:nvSpPr>
        <p:spPr bwMode="auto">
          <a:xfrm>
            <a:off x="785813" y="1214438"/>
            <a:ext cx="84153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7200">
                <a:solidFill>
                  <a:schemeClr val="bg1"/>
                </a:solidFill>
                <a:latin typeface="Calibri" pitchFamily="34" charset="0"/>
              </a:rPr>
              <a:t>Ребусы </a:t>
            </a:r>
          </a:p>
          <a:p>
            <a:pPr eaLnBrk="1" hangingPunct="1"/>
            <a:r>
              <a:rPr lang="ru-RU" altLang="ru-RU" sz="7200">
                <a:solidFill>
                  <a:schemeClr val="bg1"/>
                </a:solidFill>
                <a:latin typeface="Calibri" pitchFamily="34" charset="0"/>
              </a:rPr>
              <a:t>                   в </a:t>
            </a:r>
          </a:p>
          <a:p>
            <a:pPr eaLnBrk="1" hangingPunct="1"/>
            <a:r>
              <a:rPr lang="ru-RU" altLang="ru-RU" sz="7200">
                <a:solidFill>
                  <a:schemeClr val="bg1"/>
                </a:solidFill>
                <a:latin typeface="Calibri" pitchFamily="34" charset="0"/>
              </a:rPr>
              <a:t>                         цифрах</a:t>
            </a:r>
          </a:p>
        </p:txBody>
      </p:sp>
      <p:sp>
        <p:nvSpPr>
          <p:cNvPr id="6861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28284E-CCF0-404B-9695-7F5DA74CC399}" type="slidenum">
              <a:rPr lang="ru-RU" altLang="ru-RU"/>
              <a:pPr/>
              <a:t>45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6457950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0000" smtClean="0"/>
              <a:t> 7     Я</a:t>
            </a:r>
          </a:p>
        </p:txBody>
      </p:sp>
      <p:sp>
        <p:nvSpPr>
          <p:cNvPr id="6963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963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8B28C3D-5FF7-48B5-B44C-EBE4EF5D9693}" type="slidenum">
              <a:rPr lang="ru-RU" altLang="ru-RU"/>
              <a:pPr/>
              <a:t>46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0659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529513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0000" smtClean="0"/>
              <a:t>100  Г</a:t>
            </a:r>
          </a:p>
        </p:txBody>
      </p:sp>
      <p:sp>
        <p:nvSpPr>
          <p:cNvPr id="7066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066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89DD3E6-D61C-4F1F-B82F-0AA33EA98D5F}" type="slidenum">
              <a:rPr lang="ru-RU" altLang="ru-RU"/>
              <a:pPr/>
              <a:t>47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43825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0000" smtClean="0"/>
              <a:t>100 Л</a:t>
            </a:r>
          </a:p>
        </p:txBody>
      </p:sp>
      <p:sp>
        <p:nvSpPr>
          <p:cNvPr id="7168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smtClean="0"/>
          </a:p>
        </p:txBody>
      </p:sp>
      <p:sp>
        <p:nvSpPr>
          <p:cNvPr id="7168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E181A6-E34F-484B-8FA6-38DF57E580E2}" type="slidenum">
              <a:rPr lang="ru-RU" altLang="ru-RU"/>
              <a:pPr/>
              <a:t>48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43825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0000" smtClean="0"/>
              <a:t>100 Н</a:t>
            </a:r>
          </a:p>
        </p:txBody>
      </p:sp>
      <p:sp>
        <p:nvSpPr>
          <p:cNvPr id="7270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270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6FB6DB-D06C-4BFE-865F-0119946BE1B2}" type="slidenum">
              <a:rPr lang="ru-RU" altLang="ru-RU"/>
              <a:pPr/>
              <a:t>49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357188" y="714375"/>
            <a:ext cx="8229600" cy="5357813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altLang="ru-RU" smtClean="0">
                <a:solidFill>
                  <a:schemeClr val="bg1"/>
                </a:solidFill>
              </a:rPr>
              <a:t>1.В нашем классе два Ивана, Две Татьяны, два Степана, Три Катюши, три Галины, Пять Андреев, три Полины, Восемь Львов, четыре Саши, Шесть Ирин и две Наташи. И всего один Виталий.  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mtClean="0">
                <a:solidFill>
                  <a:schemeClr val="bg1"/>
                </a:solidFill>
              </a:rPr>
              <a:t>Вот отметки по контрольной: Получили «пять» все Саши, Иры, Кати и Наташи. По «четверке» — Тани, Гали</a:t>
            </a:r>
            <a:r>
              <a:rPr lang="ru-RU" altLang="ru-RU" baseline="-25000" smtClean="0">
                <a:solidFill>
                  <a:schemeClr val="bg1"/>
                </a:solidFill>
              </a:rPr>
              <a:t>ч </a:t>
            </a:r>
            <a:r>
              <a:rPr lang="ru-RU" altLang="ru-RU" smtClean="0">
                <a:solidFill>
                  <a:schemeClr val="bg1"/>
                </a:solidFill>
              </a:rPr>
              <a:t>Левы, Поли и Виталий. Остальные — все Иваны, Все Андреи и Степаны — Получили только «тройки»  </a:t>
            </a:r>
            <a:r>
              <a:rPr lang="ru-RU" altLang="ru-RU" sz="6000" smtClean="0">
                <a:solidFill>
                  <a:schemeClr val="bg1"/>
                </a:solidFill>
              </a:rPr>
              <a:t>Вопрос ?</a:t>
            </a:r>
          </a:p>
          <a:p>
            <a:pPr eaLnBrk="1" hangingPunct="1"/>
            <a:endParaRPr lang="ru-RU" altLang="ru-RU" smtClean="0">
              <a:solidFill>
                <a:schemeClr val="bg1"/>
              </a:solidFill>
            </a:endParaRPr>
          </a:p>
          <a:p>
            <a:pPr eaLnBrk="1" hangingPunct="1"/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/>
              <a:t> 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717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CA35418-2BA1-4CE8-B8ED-C08FBA41667D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42938" y="2000250"/>
            <a:ext cx="8001000" cy="41148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0" dirty="0" smtClean="0"/>
              <a:t>СЕС </a:t>
            </a:r>
            <a:r>
              <a:rPr lang="ru-RU" sz="20000" dirty="0"/>
              <a:t>3  ЦА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73732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373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F0D9BC-82C0-4F07-9846-E2BA4E223FA9}" type="slidenum">
              <a:rPr lang="ru-RU" altLang="ru-RU"/>
              <a:pPr/>
              <a:t>50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815263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0000" smtClean="0"/>
              <a:t>ак3  са</a:t>
            </a:r>
          </a:p>
        </p:txBody>
      </p:sp>
      <p:sp>
        <p:nvSpPr>
          <p:cNvPr id="7475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475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637AD0-BB42-4928-BD6A-2446071DEDE8}" type="slidenum">
              <a:rPr lang="ru-RU" altLang="ru-RU"/>
              <a:pPr/>
              <a:t>51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5779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6958013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0000" smtClean="0"/>
              <a:t>Р  1  а</a:t>
            </a:r>
          </a:p>
        </p:txBody>
      </p:sp>
      <p:sp>
        <p:nvSpPr>
          <p:cNvPr id="7578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/>
              <a:t> </a:t>
            </a:r>
          </a:p>
        </p:txBody>
      </p:sp>
      <p:sp>
        <p:nvSpPr>
          <p:cNvPr id="7578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F82093-C8A0-48AC-BBED-5163E524782B}" type="slidenum">
              <a:rPr lang="ru-RU" altLang="ru-RU"/>
              <a:pPr/>
              <a:t>52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600950" cy="41148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0" dirty="0" smtClean="0">
                <a:solidFill>
                  <a:schemeClr val="bg1"/>
                </a:solidFill>
              </a:rPr>
              <a:t>С  3 </a:t>
            </a:r>
            <a:r>
              <a:rPr lang="ru-RU" sz="20000" dirty="0" err="1" smtClean="0">
                <a:solidFill>
                  <a:schemeClr val="bg1"/>
                </a:solidFill>
              </a:rPr>
              <a:t>жи</a:t>
            </a:r>
            <a:endParaRPr lang="ru-RU" sz="20000" dirty="0">
              <a:solidFill>
                <a:schemeClr val="bg1"/>
              </a:solidFill>
            </a:endParaRPr>
          </a:p>
        </p:txBody>
      </p:sp>
      <p:sp>
        <p:nvSpPr>
          <p:cNvPr id="7680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680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79571B-623C-4850-8FF7-0E0BCB8ED051}" type="slidenum">
              <a:rPr lang="ru-RU" altLang="ru-RU"/>
              <a:pPr/>
              <a:t>53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7827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642938"/>
            <a:ext cx="7886700" cy="59293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8800" smtClean="0"/>
              <a:t>                       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8800" smtClean="0"/>
              <a:t>         .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8800" smtClean="0"/>
              <a:t>па       </a:t>
            </a:r>
            <a:r>
              <a:rPr lang="ru-RU" altLang="ru-RU" sz="9000" smtClean="0"/>
              <a:t>3</a:t>
            </a:r>
            <a:r>
              <a:rPr lang="ru-RU" altLang="ru-RU" sz="8800" smtClean="0"/>
              <a:t>             ж</a:t>
            </a:r>
          </a:p>
        </p:txBody>
      </p:sp>
      <p:sp>
        <p:nvSpPr>
          <p:cNvPr id="7782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782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FA235B-2A24-4D16-9050-6667AB54AE3D}" type="slidenum">
              <a:rPr lang="ru-RU" altLang="ru-RU"/>
              <a:pPr/>
              <a:t>54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8851" name="Текст 2"/>
          <p:cNvSpPr>
            <a:spLocks noGrp="1"/>
          </p:cNvSpPr>
          <p:nvPr>
            <p:ph type="body" sz="half" idx="1"/>
          </p:nvPr>
        </p:nvSpPr>
        <p:spPr>
          <a:xfrm>
            <a:off x="642938" y="714375"/>
            <a:ext cx="8001000" cy="53292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         1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     --------                    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    дцать</a:t>
            </a:r>
          </a:p>
        </p:txBody>
      </p:sp>
      <p:sp>
        <p:nvSpPr>
          <p:cNvPr id="78852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885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D9D050-704F-4A9D-8298-835F1764D387}" type="slidenum">
              <a:rPr lang="ru-RU" altLang="ru-RU"/>
              <a:pPr/>
              <a:t>55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9875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642938"/>
            <a:ext cx="7958138" cy="54530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        3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  ----------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        С</a:t>
            </a:r>
          </a:p>
        </p:txBody>
      </p:sp>
      <p:sp>
        <p:nvSpPr>
          <p:cNvPr id="7987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987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06A3CE5-0BB0-48DE-84C4-1C8A34598104}" type="slidenum">
              <a:rPr lang="ru-RU" altLang="ru-RU"/>
              <a:pPr/>
              <a:t>56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8000" smtClean="0">
                <a:solidFill>
                  <a:schemeClr val="bg1"/>
                </a:solidFill>
              </a:rPr>
              <a:t>МУДРЫЕ ПОСЛОВИЦЫ</a:t>
            </a:r>
          </a:p>
        </p:txBody>
      </p:sp>
      <p:sp>
        <p:nvSpPr>
          <p:cNvPr id="80899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090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090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CA1D42-FCA2-4701-88FB-0A994F2F7BAF}" type="slidenum">
              <a:rPr lang="ru-RU" altLang="ru-RU"/>
              <a:pPr/>
              <a:t>57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891088"/>
          </a:xfrm>
        </p:spPr>
        <p:txBody>
          <a:bodyPr/>
          <a:lstStyle/>
          <a:p>
            <a:pPr eaLnBrk="1" hangingPunct="1"/>
            <a:r>
              <a:rPr lang="ru-RU" altLang="ru-RU" sz="9600" smtClean="0"/>
              <a:t>СЕМЬ  РАЗ ОТМЕРЬ</a:t>
            </a:r>
            <a:r>
              <a:rPr lang="ru-RU" altLang="ru-RU" smtClean="0"/>
              <a:t>…………..</a:t>
            </a:r>
          </a:p>
        </p:txBody>
      </p:sp>
      <p:sp>
        <p:nvSpPr>
          <p:cNvPr id="81923" name="Текст 2"/>
          <p:cNvSpPr>
            <a:spLocks noGrp="1"/>
          </p:cNvSpPr>
          <p:nvPr>
            <p:ph type="body" sz="half" idx="1"/>
          </p:nvPr>
        </p:nvSpPr>
        <p:spPr>
          <a:xfrm flipV="1">
            <a:off x="685800" y="500063"/>
            <a:ext cx="7815263" cy="1481137"/>
          </a:xfrm>
        </p:spPr>
        <p:txBody>
          <a:bodyPr/>
          <a:lstStyle/>
          <a:p>
            <a:pPr eaLnBrk="1" hangingPunct="1"/>
            <a:r>
              <a:rPr lang="ru-RU" altLang="ru-RU" smtClean="0"/>
              <a:t>  </a:t>
            </a:r>
          </a:p>
        </p:txBody>
      </p:sp>
      <p:sp>
        <p:nvSpPr>
          <p:cNvPr id="8192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192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330D028-86A2-4BE7-A1F9-AA04249CCAE9}" type="slidenum">
              <a:rPr lang="ru-RU" altLang="ru-RU"/>
              <a:pPr/>
              <a:t>58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2947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815263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ОДИН         ОТРЕЖЬ</a:t>
            </a:r>
          </a:p>
        </p:txBody>
      </p:sp>
      <p:sp>
        <p:nvSpPr>
          <p:cNvPr id="8294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294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18BB2E9-44D7-441F-820A-BE56C4030B0B}" type="slidenum">
              <a:rPr lang="ru-RU" altLang="ru-RU"/>
              <a:pPr/>
              <a:t>59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289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mtClean="0">
                <a:solidFill>
                  <a:schemeClr val="bg1"/>
                </a:solidFill>
              </a:rPr>
              <a:t> </a:t>
            </a:r>
            <a:r>
              <a:rPr lang="ru-RU" altLang="ru-RU" sz="6600" smtClean="0">
                <a:solidFill>
                  <a:schemeClr val="bg1"/>
                </a:solidFill>
              </a:rPr>
              <a:t>А кому достались     «двойки»?</a:t>
            </a:r>
          </a:p>
        </p:txBody>
      </p:sp>
      <p:sp>
        <p:nvSpPr>
          <p:cNvPr id="9219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4DFD6B-9638-4A8C-B372-7584D9D1E899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3971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815263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СЕМЕРО                     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                     ОДНОГО</a:t>
            </a:r>
          </a:p>
        </p:txBody>
      </p:sp>
      <p:sp>
        <p:nvSpPr>
          <p:cNvPr id="83972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397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353D469-C13D-48FC-A021-61A869C23E4B}" type="slidenum">
              <a:rPr lang="ru-RU" altLang="ru-RU"/>
              <a:pPr/>
              <a:t>60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4995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НЕ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  ЖДУТ</a:t>
            </a:r>
          </a:p>
        </p:txBody>
      </p:sp>
      <p:sp>
        <p:nvSpPr>
          <p:cNvPr id="84996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499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F8B7680-22F3-499B-956D-2C466770DEE5}" type="slidenum">
              <a:rPr lang="ru-RU" altLang="ru-RU"/>
              <a:pPr/>
              <a:t>61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6019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672388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СЕМЬ                   БЕД…..</a:t>
            </a:r>
          </a:p>
        </p:txBody>
      </p:sp>
      <p:sp>
        <p:nvSpPr>
          <p:cNvPr id="86020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602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4C112-AE96-4DE9-A19B-B43E95966874}" type="slidenum">
              <a:rPr lang="ru-RU" altLang="ru-RU"/>
              <a:pPr/>
              <a:t>62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704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43825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/>
              <a:t>ОДИН   ОТВЕТ</a:t>
            </a:r>
          </a:p>
        </p:txBody>
      </p:sp>
      <p:sp>
        <p:nvSpPr>
          <p:cNvPr id="8704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704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4DAC80-04AB-4424-9F7F-5BA0E2EEB49C}" type="slidenum">
              <a:rPr lang="ru-RU" altLang="ru-RU"/>
              <a:pPr/>
              <a:t>63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8067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500063"/>
            <a:ext cx="8172450" cy="559593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7200" smtClean="0"/>
              <a:t>У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7200" smtClean="0"/>
              <a:t>    СЕМИ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7200" smtClean="0"/>
              <a:t>                        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7200" smtClean="0"/>
              <a:t>             НЯНЕК…….</a:t>
            </a:r>
          </a:p>
        </p:txBody>
      </p:sp>
      <p:sp>
        <p:nvSpPr>
          <p:cNvPr id="88068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806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B9DD9F-7BFD-4E9D-86EF-D82B2E5B2BA9}" type="slidenum">
              <a:rPr lang="ru-RU" altLang="ru-RU"/>
              <a:pPr/>
              <a:t>64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9091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886700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6600" smtClean="0"/>
              <a:t>ДИТЯ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6600" smtClean="0"/>
              <a:t>             БЕЗ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6600" smtClean="0"/>
              <a:t>                        ГЛАЗУ</a:t>
            </a:r>
          </a:p>
        </p:txBody>
      </p:sp>
      <p:sp>
        <p:nvSpPr>
          <p:cNvPr id="89092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909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920841D-30DA-49E7-BB80-44488F059FE2}" type="slidenum">
              <a:rPr lang="ru-RU" altLang="ru-RU"/>
              <a:pPr/>
              <a:t>65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90115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90116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90117" name="Рисунок 4" descr="http://xn--i1abbnckbmcl9fb.xn--p1ai/%D1%81%D1%82%D0%B0%D1%82%D1%8C%D0%B8/538000/img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196975"/>
            <a:ext cx="64801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8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F2FCAE7-1436-4D4C-B404-63F2B04B0BA7}" type="slidenum">
              <a:rPr lang="ru-RU" altLang="ru-RU"/>
              <a:pPr/>
              <a:t>66</a:t>
            </a:fld>
            <a:endParaRPr lang="ru-RU" altLang="ru-RU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91139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815263" cy="4114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9600" smtClean="0">
                <a:solidFill>
                  <a:schemeClr val="bg1"/>
                </a:solidFill>
              </a:rPr>
              <a:t>МОЛОДЦЫ!!!</a:t>
            </a:r>
          </a:p>
        </p:txBody>
      </p:sp>
      <p:sp>
        <p:nvSpPr>
          <p:cNvPr id="91140" name="Содержимое 3"/>
          <p:cNvSpPr>
            <a:spLocks noGrp="1"/>
          </p:cNvSpPr>
          <p:nvPr>
            <p:ph sz="half" idx="2"/>
          </p:nvPr>
        </p:nvSpPr>
        <p:spPr>
          <a:xfrm>
            <a:off x="7643813" y="1981200"/>
            <a:ext cx="814387" cy="41148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9114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D71CB17-ACD0-426C-BB2A-EB5E6425D25E}" type="slidenum">
              <a:rPr lang="ru-RU" altLang="ru-RU"/>
              <a:pPr/>
              <a:t>67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500063" y="785813"/>
            <a:ext cx="8229600" cy="4525962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altLang="ru-RU" smtClean="0"/>
              <a:t>2. Гусятница гнала на рынок гусей, Старушка какая-то встретилась ей: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mtClean="0"/>
              <a:t>Глаза ослабели, ну просто беда - Гусей сосчитать не могу никогда. Двоих за собою передний ведет, Последний двоих подгоняет вперед, Один в середине компании всей. </a:t>
            </a:r>
          </a:p>
          <a:p>
            <a:pPr eaLnBrk="1" hangingPunct="1">
              <a:buFont typeface="Arial" charset="0"/>
              <a:buNone/>
            </a:pPr>
            <a:endParaRPr lang="ru-RU" altLang="ru-RU" smtClean="0"/>
          </a:p>
          <a:p>
            <a:pPr eaLnBrk="1" hangingPunct="1">
              <a:buFont typeface="Arial" charset="0"/>
              <a:buNone/>
            </a:pPr>
            <a:r>
              <a:rPr lang="ru-RU" altLang="ru-RU" sz="6600" smtClean="0">
                <a:solidFill>
                  <a:schemeClr val="bg1"/>
                </a:solidFill>
              </a:rPr>
              <a:t>Вопрос ?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024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595747D-9068-4BD8-9FFD-40F903240A9D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6600" smtClean="0">
                <a:solidFill>
                  <a:schemeClr val="bg1"/>
                </a:solidFill>
              </a:rPr>
              <a:t>А ну, сосчитай, сколько было гусей?</a:t>
            </a:r>
          </a:p>
        </p:txBody>
      </p:sp>
      <p:sp>
        <p:nvSpPr>
          <p:cNvPr id="1126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A1DB22-2CFA-4FF5-A120-A5FCA94023B2}" type="slidenum">
              <a:rPr lang="ru-RU" altLang="ru-RU"/>
              <a:pPr/>
              <a:t>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428625" y="785813"/>
            <a:ext cx="8229600" cy="4525962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altLang="ru-RU" smtClean="0">
                <a:solidFill>
                  <a:schemeClr val="bg1"/>
                </a:solidFill>
              </a:rPr>
              <a:t>3.Сколько раз твердили кошке: Некрасиво есть без ложки. Только я вбегаю в дом, Лижет кашу языком. С поросенком еще хуже: Он опять купался в луже. И козленок непослушный: Съел четыре грязных груши. </a:t>
            </a:r>
            <a:br>
              <a:rPr lang="ru-RU" altLang="ru-RU" smtClean="0">
                <a:solidFill>
                  <a:schemeClr val="bg1"/>
                </a:solidFill>
              </a:rPr>
            </a:br>
            <a:endParaRPr lang="ru-RU" altLang="ru-RU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sz="8000" smtClean="0">
                <a:solidFill>
                  <a:schemeClr val="bg1"/>
                </a:solidFill>
              </a:rPr>
              <a:t>Вопрос ?</a:t>
            </a:r>
          </a:p>
        </p:txBody>
      </p:sp>
      <p:sp>
        <p:nvSpPr>
          <p:cNvPr id="1229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436962-C75E-485E-8062-74B3F27910DD}" type="slidenum">
              <a:rPr lang="ru-RU" altLang="ru-RU"/>
              <a:pPr/>
              <a:t>9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309</TotalTime>
  <Words>1284</Words>
  <Application>Microsoft Office PowerPoint</Application>
  <PresentationFormat>Экран (4:3)</PresentationFormat>
  <Paragraphs>330</Paragraphs>
  <Slides>67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1" baseType="lpstr">
      <vt:lpstr>Arial</vt:lpstr>
      <vt:lpstr>Calibri</vt:lpstr>
      <vt:lpstr>Wingdings</vt:lpstr>
      <vt:lpstr>Тема Office</vt:lpstr>
      <vt:lpstr>МАТЕМАТИЧЕСКИЙ  КВН </vt:lpstr>
      <vt:lpstr>Слайд 2</vt:lpstr>
      <vt:lpstr>Слайд 3</vt:lpstr>
      <vt:lpstr>РАЗМИНКА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  Интеллектуальный марафон</vt:lpstr>
      <vt:lpstr>1. Какое животное может обходиться без пищи несколько дней?</vt:lpstr>
      <vt:lpstr>1. Какое животное может обходиться без пищи несколько дней?</vt:lpstr>
      <vt:lpstr>2. Какое морское животное дышит воздухом, а детёнышей вскармливает молоком?</vt:lpstr>
      <vt:lpstr>2. Какое морское животное дышит воздухом, а детёнышей вскармливает молоком?</vt:lpstr>
      <vt:lpstr>3. Какая рыба без чешуи?</vt:lpstr>
      <vt:lpstr>3. Какая рыба без чешуи?</vt:lpstr>
      <vt:lpstr>4.Какой зверь самый чистоплотный?</vt:lpstr>
      <vt:lpstr>4.Какой зверь самый чистоплотный?</vt:lpstr>
      <vt:lpstr>5.Врачи утверждают, что если съесть 600 г этой свежей ягоды, то человек запасается витаминами на всю зиму. О какой лечебной ягоде идёт речь?</vt:lpstr>
      <vt:lpstr>5.Врачи утверждают, что если съесть 600 г этой свежей ягоды, то человек запасается витаминами на всю зиму. О какой лечебной ягоде идёт речь?</vt:lpstr>
      <vt:lpstr>6. Древесина какого дерева не гниёт, а со временем становится твёрже? Внутренние крепления Московского кремля сделаны из этого дерева и служат уже 500 лет.</vt:lpstr>
      <vt:lpstr>6. Древесина какого дерева не гниёт, а со временем становится твёрже? Внутренние крепления Московского кремля сделаны из этого дерева и служат уже 500 лет.</vt:lpstr>
      <vt:lpstr>7. Этот русский учёный родился в Архангельской губернии, в рыбацкой семье. Пешком отправился учиться в Москву, стал поэтом. Химиком, физиком, астрономом. Кто он? </vt:lpstr>
      <vt:lpstr>7. Этот русский учёный родился в Архангельской губернии, в рыбацкой семье. Пешком отправился учиться в Москву, стал поэтом. Химиком, физиком, астрономом. Кто он? </vt:lpstr>
      <vt:lpstr>8. Кто из великих музыкантов в 28 лет начал глохнуть, в 48 окончательно потерял слух , но продолжал сочинять великую музыку до самой смерти?</vt:lpstr>
      <vt:lpstr>8. Кто из великих музыкантов в 28 лет начал глохнуть, в 48 окончательно потерял слух , но продолжал сочинять великую музыку до самой смерти?</vt:lpstr>
      <vt:lpstr>9. В какой стране родилась традиция отмечать Новый год?</vt:lpstr>
      <vt:lpstr>8. В какой стране родилась традиция отмечать Новый год?</vt:lpstr>
      <vt:lpstr>Быстрый счёт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МУДРЫЕ ПОСЛОВИЦЫ</vt:lpstr>
      <vt:lpstr>СЕМЬ  РАЗ ОТМЕРЬ…………..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МАТЕМАТИЧЕСКИЙ  КВН</dc:title>
  <dc:creator>Admin</dc:creator>
  <cp:lastModifiedBy>Гульшат</cp:lastModifiedBy>
  <cp:revision>32</cp:revision>
  <dcterms:created xsi:type="dcterms:W3CDTF">2011-02-08T17:10:58Z</dcterms:created>
  <dcterms:modified xsi:type="dcterms:W3CDTF">2020-04-27T12:48:09Z</dcterms:modified>
</cp:coreProperties>
</file>